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64" r:id="rId2"/>
    <p:sldId id="263" r:id="rId3"/>
    <p:sldId id="266" r:id="rId4"/>
    <p:sldId id="268" r:id="rId5"/>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50"/>
    <a:srgbClr val="678CCF"/>
    <a:srgbClr val="05132A"/>
    <a:srgbClr val="164B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55" d="100"/>
          <a:sy n="55" d="100"/>
        </p:scale>
        <p:origin x="186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C8AD-5483-453A-8897-3F9B429BC59F}"/>
              </a:ext>
            </a:extLst>
          </p:cNvPr>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a:extLst>
              <a:ext uri="{FF2B5EF4-FFF2-40B4-BE49-F238E27FC236}">
                <a16:creationId xmlns:a16="http://schemas.microsoft.com/office/drawing/2014/main" id="{A9EC7012-2B51-4AD2-9C95-0476246E0713}"/>
              </a:ext>
            </a:extLst>
          </p:cNvPr>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a:extLst>
              <a:ext uri="{FF2B5EF4-FFF2-40B4-BE49-F238E27FC236}">
                <a16:creationId xmlns:a16="http://schemas.microsoft.com/office/drawing/2014/main" id="{C5629C48-6D2F-4137-A44D-666886D776E0}"/>
              </a:ext>
            </a:extLst>
          </p:cNvPr>
          <p:cNvSpPr>
            <a:spLocks noGrp="1"/>
          </p:cNvSpPr>
          <p:nvPr>
            <p:ph type="dt" sz="half" idx="10"/>
          </p:nvPr>
        </p:nvSpPr>
        <p:spPr/>
        <p:txBody>
          <a:bodyPr/>
          <a:lstStyle/>
          <a:p>
            <a:fld id="{82EDB8D0-98ED-4B86-9D5F-E61ADC70144D}" type="datetimeFigureOut">
              <a:rPr lang="en-US" smtClean="0"/>
              <a:t>6/30/2021</a:t>
            </a:fld>
            <a:endParaRPr lang="en-US" dirty="0"/>
          </a:p>
        </p:txBody>
      </p:sp>
      <p:sp>
        <p:nvSpPr>
          <p:cNvPr id="5" name="Footer Placeholder 4">
            <a:extLst>
              <a:ext uri="{FF2B5EF4-FFF2-40B4-BE49-F238E27FC236}">
                <a16:creationId xmlns:a16="http://schemas.microsoft.com/office/drawing/2014/main" id="{556DE063-B74A-4BBA-8CD9-6BF346F56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25BA1-06D6-43BF-8B15-CB5C6F5B5950}"/>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77599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4401-538D-497F-97FB-2AFBB1BA5E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678A0E-5153-4491-8B85-2371BDC352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B0890-A0EF-4E0F-B7A2-4397AFC46AEC}"/>
              </a:ext>
            </a:extLst>
          </p:cNvPr>
          <p:cNvSpPr>
            <a:spLocks noGrp="1"/>
          </p:cNvSpPr>
          <p:nvPr>
            <p:ph type="dt" sz="half" idx="10"/>
          </p:nvPr>
        </p:nvSpPr>
        <p:spPr/>
        <p:txBody>
          <a:bodyPr/>
          <a:lstStyle/>
          <a:p>
            <a:fld id="{82EDB8D0-98ED-4B86-9D5F-E61ADC70144D}" type="datetimeFigureOut">
              <a:rPr lang="en-US" smtClean="0"/>
              <a:t>6/30/2021</a:t>
            </a:fld>
            <a:endParaRPr lang="en-US"/>
          </a:p>
        </p:txBody>
      </p:sp>
      <p:sp>
        <p:nvSpPr>
          <p:cNvPr id="5" name="Footer Placeholder 4">
            <a:extLst>
              <a:ext uri="{FF2B5EF4-FFF2-40B4-BE49-F238E27FC236}">
                <a16:creationId xmlns:a16="http://schemas.microsoft.com/office/drawing/2014/main" id="{2512631A-C6D8-4B55-A71D-8EA19952A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00B04-5912-43E7-AC27-DD15E2C2E436}"/>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90916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80D331-C03E-4A14-B457-86FEAC77C6DB}"/>
              </a:ext>
            </a:extLst>
          </p:cNvPr>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4A8A2B-0D2E-4411-B191-96CD34F7F79E}"/>
              </a:ext>
            </a:extLst>
          </p:cNvPr>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BB0E5-AA56-4C9F-A631-6EF4431C5B89}"/>
              </a:ext>
            </a:extLst>
          </p:cNvPr>
          <p:cNvSpPr>
            <a:spLocks noGrp="1"/>
          </p:cNvSpPr>
          <p:nvPr>
            <p:ph type="dt" sz="half" idx="10"/>
          </p:nvPr>
        </p:nvSpPr>
        <p:spPr/>
        <p:txBody>
          <a:bodyPr/>
          <a:lstStyle/>
          <a:p>
            <a:fld id="{82EDB8D0-98ED-4B86-9D5F-E61ADC70144D}" type="datetimeFigureOut">
              <a:rPr lang="en-US" smtClean="0"/>
              <a:t>6/30/2021</a:t>
            </a:fld>
            <a:endParaRPr lang="en-US"/>
          </a:p>
        </p:txBody>
      </p:sp>
      <p:sp>
        <p:nvSpPr>
          <p:cNvPr id="5" name="Footer Placeholder 4">
            <a:extLst>
              <a:ext uri="{FF2B5EF4-FFF2-40B4-BE49-F238E27FC236}">
                <a16:creationId xmlns:a16="http://schemas.microsoft.com/office/drawing/2014/main" id="{A8DE9794-0CB5-47E0-B971-4D927A95E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26F5A-E30B-4823-B1C5-F087AD187103}"/>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4267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CE17-0454-42C0-AC37-2F2BCF2A0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9518DB-2123-4CD3-874E-7C15180D16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56277-832C-4298-A771-3C13CFD93B2C}"/>
              </a:ext>
            </a:extLst>
          </p:cNvPr>
          <p:cNvSpPr>
            <a:spLocks noGrp="1"/>
          </p:cNvSpPr>
          <p:nvPr>
            <p:ph type="dt" sz="half" idx="10"/>
          </p:nvPr>
        </p:nvSpPr>
        <p:spPr/>
        <p:txBody>
          <a:bodyPr/>
          <a:lstStyle/>
          <a:p>
            <a:fld id="{82EDB8D0-98ED-4B86-9D5F-E61ADC70144D}" type="datetimeFigureOut">
              <a:rPr lang="en-US" smtClean="0"/>
              <a:t>6/30/2021</a:t>
            </a:fld>
            <a:endParaRPr lang="en-US" dirty="0"/>
          </a:p>
        </p:txBody>
      </p:sp>
      <p:sp>
        <p:nvSpPr>
          <p:cNvPr id="5" name="Footer Placeholder 4">
            <a:extLst>
              <a:ext uri="{FF2B5EF4-FFF2-40B4-BE49-F238E27FC236}">
                <a16:creationId xmlns:a16="http://schemas.microsoft.com/office/drawing/2014/main" id="{C78C4655-D0C4-4A73-8035-2227F9347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2C960-873B-4E8A-9ACD-5055170A4ED4}"/>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94934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7D20A-ED22-44FE-8591-1B689EE0DE22}"/>
              </a:ext>
            </a:extLst>
          </p:cNvPr>
          <p:cNvSpPr>
            <a:spLocks noGrp="1"/>
          </p:cNvSpPr>
          <p:nvPr>
            <p:ph type="title"/>
          </p:nvPr>
        </p:nvSpPr>
        <p:spPr>
          <a:xfrm>
            <a:off x="530304" y="2507617"/>
            <a:ext cx="6703695" cy="4184014"/>
          </a:xfrm>
        </p:spPr>
        <p:txBody>
          <a:bodyPr anchor="b"/>
          <a:lstStyle>
            <a:lvl1pPr>
              <a:defRPr sz="3825"/>
            </a:lvl1pPr>
          </a:lstStyle>
          <a:p>
            <a:r>
              <a:rPr lang="en-US"/>
              <a:t>Click to edit Master title style</a:t>
            </a:r>
          </a:p>
        </p:txBody>
      </p:sp>
      <p:sp>
        <p:nvSpPr>
          <p:cNvPr id="3" name="Text Placeholder 2">
            <a:extLst>
              <a:ext uri="{FF2B5EF4-FFF2-40B4-BE49-F238E27FC236}">
                <a16:creationId xmlns:a16="http://schemas.microsoft.com/office/drawing/2014/main" id="{1E475734-A045-4EFA-93A3-C270BD2A4A5E}"/>
              </a:ext>
            </a:extLst>
          </p:cNvPr>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E711F1-9744-4054-9278-0F28890A56A7}"/>
              </a:ext>
            </a:extLst>
          </p:cNvPr>
          <p:cNvSpPr>
            <a:spLocks noGrp="1"/>
          </p:cNvSpPr>
          <p:nvPr>
            <p:ph type="dt" sz="half" idx="10"/>
          </p:nvPr>
        </p:nvSpPr>
        <p:spPr/>
        <p:txBody>
          <a:bodyPr/>
          <a:lstStyle/>
          <a:p>
            <a:fld id="{82EDB8D0-98ED-4B86-9D5F-E61ADC70144D}" type="datetimeFigureOut">
              <a:rPr lang="en-US" smtClean="0"/>
              <a:t>6/30/2021</a:t>
            </a:fld>
            <a:endParaRPr lang="en-US"/>
          </a:p>
        </p:txBody>
      </p:sp>
      <p:sp>
        <p:nvSpPr>
          <p:cNvPr id="5" name="Footer Placeholder 4">
            <a:extLst>
              <a:ext uri="{FF2B5EF4-FFF2-40B4-BE49-F238E27FC236}">
                <a16:creationId xmlns:a16="http://schemas.microsoft.com/office/drawing/2014/main" id="{A0CAE1F0-70E0-46F0-9FD2-06CF7BEFA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EE7A2-BAAA-43E7-83C4-E9297318934D}"/>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138863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121C-7274-4EA6-9D2B-CFEC524EFB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5514-164D-41E6-909A-0AC0C1881FAD}"/>
              </a:ext>
            </a:extLst>
          </p:cNvPr>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1DBD99-6EB8-4B45-B9A6-AC6EA954C58D}"/>
              </a:ext>
            </a:extLst>
          </p:cNvPr>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226D69-FA85-4B6B-984C-486A1FE06E12}"/>
              </a:ext>
            </a:extLst>
          </p:cNvPr>
          <p:cNvSpPr>
            <a:spLocks noGrp="1"/>
          </p:cNvSpPr>
          <p:nvPr>
            <p:ph type="dt" sz="half" idx="10"/>
          </p:nvPr>
        </p:nvSpPr>
        <p:spPr/>
        <p:txBody>
          <a:bodyPr/>
          <a:lstStyle/>
          <a:p>
            <a:fld id="{82EDB8D0-98ED-4B86-9D5F-E61ADC70144D}" type="datetimeFigureOut">
              <a:rPr lang="en-US" smtClean="0"/>
              <a:t>6/30/2021</a:t>
            </a:fld>
            <a:endParaRPr lang="en-US"/>
          </a:p>
        </p:txBody>
      </p:sp>
      <p:sp>
        <p:nvSpPr>
          <p:cNvPr id="6" name="Footer Placeholder 5">
            <a:extLst>
              <a:ext uri="{FF2B5EF4-FFF2-40B4-BE49-F238E27FC236}">
                <a16:creationId xmlns:a16="http://schemas.microsoft.com/office/drawing/2014/main" id="{E3607B0E-63AB-4824-B209-CE6A10271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6C929-BE2B-4210-8350-F820820ED742}"/>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117734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BF4-9E98-4FE0-8D5B-48F864C64D8F}"/>
              </a:ext>
            </a:extLst>
          </p:cNvPr>
          <p:cNvSpPr>
            <a:spLocks noGrp="1"/>
          </p:cNvSpPr>
          <p:nvPr>
            <p:ph type="title"/>
          </p:nvPr>
        </p:nvSpPr>
        <p:spPr>
          <a:xfrm>
            <a:off x="535365" y="535517"/>
            <a:ext cx="6703695"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950B6F-678B-46AB-B924-50D48F67D6E4}"/>
              </a:ext>
            </a:extLst>
          </p:cNvPr>
          <p:cNvSpPr>
            <a:spLocks noGrp="1"/>
          </p:cNvSpPr>
          <p:nvPr>
            <p:ph type="body" idx="1"/>
          </p:nvPr>
        </p:nvSpPr>
        <p:spPr>
          <a:xfrm>
            <a:off x="535365"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4" name="Content Placeholder 3">
            <a:extLst>
              <a:ext uri="{FF2B5EF4-FFF2-40B4-BE49-F238E27FC236}">
                <a16:creationId xmlns:a16="http://schemas.microsoft.com/office/drawing/2014/main" id="{37534B04-9F40-4B25-A3CE-919715C83C93}"/>
              </a:ext>
            </a:extLst>
          </p:cNvPr>
          <p:cNvSpPr>
            <a:spLocks noGrp="1"/>
          </p:cNvSpPr>
          <p:nvPr>
            <p:ph sz="half" idx="2"/>
          </p:nvPr>
        </p:nvSpPr>
        <p:spPr>
          <a:xfrm>
            <a:off x="535365"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76A251-F94C-4C24-BD7C-BE3E10226AD7}"/>
              </a:ext>
            </a:extLst>
          </p:cNvPr>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6" name="Content Placeholder 5">
            <a:extLst>
              <a:ext uri="{FF2B5EF4-FFF2-40B4-BE49-F238E27FC236}">
                <a16:creationId xmlns:a16="http://schemas.microsoft.com/office/drawing/2014/main" id="{F6EFAE2E-12E5-401E-937A-ADB00828DFFD}"/>
              </a:ext>
            </a:extLst>
          </p:cNvPr>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0DAE70-89AB-4B52-AA96-DF3250DC1490}"/>
              </a:ext>
            </a:extLst>
          </p:cNvPr>
          <p:cNvSpPr>
            <a:spLocks noGrp="1"/>
          </p:cNvSpPr>
          <p:nvPr>
            <p:ph type="dt" sz="half" idx="10"/>
          </p:nvPr>
        </p:nvSpPr>
        <p:spPr/>
        <p:txBody>
          <a:bodyPr/>
          <a:lstStyle/>
          <a:p>
            <a:fld id="{82EDB8D0-98ED-4B86-9D5F-E61ADC70144D}" type="datetimeFigureOut">
              <a:rPr lang="en-US" smtClean="0"/>
              <a:t>6/30/2021</a:t>
            </a:fld>
            <a:endParaRPr lang="en-US"/>
          </a:p>
        </p:txBody>
      </p:sp>
      <p:sp>
        <p:nvSpPr>
          <p:cNvPr id="8" name="Footer Placeholder 7">
            <a:extLst>
              <a:ext uri="{FF2B5EF4-FFF2-40B4-BE49-F238E27FC236}">
                <a16:creationId xmlns:a16="http://schemas.microsoft.com/office/drawing/2014/main" id="{8488B824-AFD6-4472-A75B-30D4869E6D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3B7F78-3EBF-4C04-9BC4-0392A515650D}"/>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46128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2F88-AC3F-4FC0-97F9-5860837378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DA21AB-8191-4D91-BD73-AF9453CB2319}"/>
              </a:ext>
            </a:extLst>
          </p:cNvPr>
          <p:cNvSpPr>
            <a:spLocks noGrp="1"/>
          </p:cNvSpPr>
          <p:nvPr>
            <p:ph type="dt" sz="half" idx="10"/>
          </p:nvPr>
        </p:nvSpPr>
        <p:spPr/>
        <p:txBody>
          <a:bodyPr/>
          <a:lstStyle/>
          <a:p>
            <a:fld id="{82EDB8D0-98ED-4B86-9D5F-E61ADC70144D}" type="datetimeFigureOut">
              <a:rPr lang="en-US" smtClean="0"/>
              <a:t>6/30/2021</a:t>
            </a:fld>
            <a:endParaRPr lang="en-US"/>
          </a:p>
        </p:txBody>
      </p:sp>
      <p:sp>
        <p:nvSpPr>
          <p:cNvPr id="4" name="Footer Placeholder 3">
            <a:extLst>
              <a:ext uri="{FF2B5EF4-FFF2-40B4-BE49-F238E27FC236}">
                <a16:creationId xmlns:a16="http://schemas.microsoft.com/office/drawing/2014/main" id="{2B928EED-838F-40AD-A680-0120657737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96AF85-3A5C-46BA-A601-1A1AE0F2B8EF}"/>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420720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53FCF-0AED-4856-9EDF-EE05B9C77A41}"/>
              </a:ext>
            </a:extLst>
          </p:cNvPr>
          <p:cNvSpPr>
            <a:spLocks noGrp="1"/>
          </p:cNvSpPr>
          <p:nvPr>
            <p:ph type="dt" sz="half" idx="10"/>
          </p:nvPr>
        </p:nvSpPr>
        <p:spPr/>
        <p:txBody>
          <a:bodyPr/>
          <a:lstStyle/>
          <a:p>
            <a:fld id="{82EDB8D0-98ED-4B86-9D5F-E61ADC70144D}" type="datetimeFigureOut">
              <a:rPr lang="en-US" smtClean="0"/>
              <a:t>6/30/2021</a:t>
            </a:fld>
            <a:endParaRPr lang="en-US"/>
          </a:p>
        </p:txBody>
      </p:sp>
      <p:sp>
        <p:nvSpPr>
          <p:cNvPr id="3" name="Footer Placeholder 2">
            <a:extLst>
              <a:ext uri="{FF2B5EF4-FFF2-40B4-BE49-F238E27FC236}">
                <a16:creationId xmlns:a16="http://schemas.microsoft.com/office/drawing/2014/main" id="{530C9EE2-B2A7-4CDF-BCFD-BFBD24AB39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55EFC1-CE0E-488C-9599-DE03C4B242CD}"/>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25071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80CA-4BD0-467A-BE99-4FA6FBD7C0EE}"/>
              </a:ext>
            </a:extLst>
          </p:cNvPr>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Content Placeholder 2">
            <a:extLst>
              <a:ext uri="{FF2B5EF4-FFF2-40B4-BE49-F238E27FC236}">
                <a16:creationId xmlns:a16="http://schemas.microsoft.com/office/drawing/2014/main" id="{45896A65-6319-4F68-B272-1BCCC3DF1077}"/>
              </a:ext>
            </a:extLst>
          </p:cNvPr>
          <p:cNvSpPr>
            <a:spLocks noGrp="1"/>
          </p:cNvSpPr>
          <p:nvPr>
            <p:ph idx="1"/>
          </p:nvPr>
        </p:nvSpPr>
        <p:spPr>
          <a:xfrm>
            <a:off x="3304282" y="1448224"/>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F34E58-6309-4E2A-A163-F8F91567F09B}"/>
              </a:ext>
            </a:extLst>
          </p:cNvPr>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56570825-CFB9-4AC3-96A3-0720696B897E}"/>
              </a:ext>
            </a:extLst>
          </p:cNvPr>
          <p:cNvSpPr>
            <a:spLocks noGrp="1"/>
          </p:cNvSpPr>
          <p:nvPr>
            <p:ph type="dt" sz="half" idx="10"/>
          </p:nvPr>
        </p:nvSpPr>
        <p:spPr/>
        <p:txBody>
          <a:bodyPr/>
          <a:lstStyle/>
          <a:p>
            <a:fld id="{82EDB8D0-98ED-4B86-9D5F-E61ADC70144D}" type="datetimeFigureOut">
              <a:rPr lang="en-US" smtClean="0"/>
              <a:t>6/30/2021</a:t>
            </a:fld>
            <a:endParaRPr lang="en-US"/>
          </a:p>
        </p:txBody>
      </p:sp>
      <p:sp>
        <p:nvSpPr>
          <p:cNvPr id="6" name="Footer Placeholder 5">
            <a:extLst>
              <a:ext uri="{FF2B5EF4-FFF2-40B4-BE49-F238E27FC236}">
                <a16:creationId xmlns:a16="http://schemas.microsoft.com/office/drawing/2014/main" id="{179DACB6-7515-4FB3-9844-6729463BD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1DB9C-822F-41E8-8421-A3331BE27297}"/>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786772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CDF3-4942-4DD7-BC00-1D9317BCA7AF}"/>
              </a:ext>
            </a:extLst>
          </p:cNvPr>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Picture Placeholder 2">
            <a:extLst>
              <a:ext uri="{FF2B5EF4-FFF2-40B4-BE49-F238E27FC236}">
                <a16:creationId xmlns:a16="http://schemas.microsoft.com/office/drawing/2014/main" id="{0EBAFA55-B298-4DF1-AF5C-02968196C322}"/>
              </a:ext>
            </a:extLst>
          </p:cNvPr>
          <p:cNvSpPr>
            <a:spLocks noGrp="1"/>
          </p:cNvSpPr>
          <p:nvPr>
            <p:ph type="pic" idx="1"/>
          </p:nvPr>
        </p:nvSpPr>
        <p:spPr>
          <a:xfrm>
            <a:off x="3304282" y="1448224"/>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US"/>
          </a:p>
        </p:txBody>
      </p:sp>
      <p:sp>
        <p:nvSpPr>
          <p:cNvPr id="4" name="Text Placeholder 3">
            <a:extLst>
              <a:ext uri="{FF2B5EF4-FFF2-40B4-BE49-F238E27FC236}">
                <a16:creationId xmlns:a16="http://schemas.microsoft.com/office/drawing/2014/main" id="{A86C749A-12BA-4904-A401-F7049138CEFC}"/>
              </a:ext>
            </a:extLst>
          </p:cNvPr>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3B6B16C6-E36D-4D8A-88FE-4ADBF5A7B189}"/>
              </a:ext>
            </a:extLst>
          </p:cNvPr>
          <p:cNvSpPr>
            <a:spLocks noGrp="1"/>
          </p:cNvSpPr>
          <p:nvPr>
            <p:ph type="dt" sz="half" idx="10"/>
          </p:nvPr>
        </p:nvSpPr>
        <p:spPr/>
        <p:txBody>
          <a:bodyPr/>
          <a:lstStyle/>
          <a:p>
            <a:fld id="{82EDB8D0-98ED-4B86-9D5F-E61ADC70144D}" type="datetimeFigureOut">
              <a:rPr lang="en-US" smtClean="0"/>
              <a:t>6/30/2021</a:t>
            </a:fld>
            <a:endParaRPr lang="en-US"/>
          </a:p>
        </p:txBody>
      </p:sp>
      <p:sp>
        <p:nvSpPr>
          <p:cNvPr id="6" name="Footer Placeholder 5">
            <a:extLst>
              <a:ext uri="{FF2B5EF4-FFF2-40B4-BE49-F238E27FC236}">
                <a16:creationId xmlns:a16="http://schemas.microsoft.com/office/drawing/2014/main" id="{B9434FD7-9EEE-4E5A-8F1A-7DCC5655F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9F7ED-D4EC-4EA9-9836-60B1C2CAA3FD}"/>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49578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1C6289-3B07-4C43-BC68-6FD33F2E9E85}"/>
              </a:ext>
            </a:extLst>
          </p:cNvPr>
          <p:cNvSpPr>
            <a:spLocks noGrp="1"/>
          </p:cNvSpPr>
          <p:nvPr>
            <p:ph type="title"/>
          </p:nvPr>
        </p:nvSpPr>
        <p:spPr>
          <a:xfrm>
            <a:off x="534353" y="535517"/>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448EBC-507F-46C4-A773-E02AE299ACE2}"/>
              </a:ext>
            </a:extLst>
          </p:cNvPr>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9855B-2D96-4CA9-A3E8-92AC53740FDB}"/>
              </a:ext>
            </a:extLst>
          </p:cNvPr>
          <p:cNvSpPr>
            <a:spLocks noGrp="1"/>
          </p:cNvSpPr>
          <p:nvPr>
            <p:ph type="dt" sz="half" idx="2"/>
          </p:nvPr>
        </p:nvSpPr>
        <p:spPr>
          <a:xfrm>
            <a:off x="534353" y="9322647"/>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82EDB8D0-98ED-4B86-9D5F-E61ADC70144D}" type="datetimeFigureOut">
              <a:rPr lang="en-US" smtClean="0"/>
              <a:pPr/>
              <a:t>6/30/2021</a:t>
            </a:fld>
            <a:endParaRPr lang="en-US" dirty="0"/>
          </a:p>
        </p:txBody>
      </p:sp>
      <p:sp>
        <p:nvSpPr>
          <p:cNvPr id="5" name="Footer Placeholder 4">
            <a:extLst>
              <a:ext uri="{FF2B5EF4-FFF2-40B4-BE49-F238E27FC236}">
                <a16:creationId xmlns:a16="http://schemas.microsoft.com/office/drawing/2014/main" id="{38EB127F-BBA1-4C77-B2D5-C285B614DD4D}"/>
              </a:ext>
            </a:extLst>
          </p:cNvPr>
          <p:cNvSpPr>
            <a:spLocks noGrp="1"/>
          </p:cNvSpPr>
          <p:nvPr>
            <p:ph type="ftr" sz="quarter" idx="3"/>
          </p:nvPr>
        </p:nvSpPr>
        <p:spPr>
          <a:xfrm>
            <a:off x="2574608" y="9322647"/>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589FBD-56F2-428B-A5F9-B08C55F0F8FA}"/>
              </a:ext>
            </a:extLst>
          </p:cNvPr>
          <p:cNvSpPr>
            <a:spLocks noGrp="1"/>
          </p:cNvSpPr>
          <p:nvPr>
            <p:ph type="sldNum" sz="quarter" idx="4"/>
          </p:nvPr>
        </p:nvSpPr>
        <p:spPr>
          <a:xfrm>
            <a:off x="5489258" y="9322647"/>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9924915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jpg"/><Relationship Id="rId11" Type="http://schemas.openxmlformats.org/officeDocument/2006/relationships/image" Target="../media/image15.gif"/><Relationship Id="rId5" Type="http://schemas.openxmlformats.org/officeDocument/2006/relationships/image" Target="../media/image9.jp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1.jp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gif"/><Relationship Id="rId4" Type="http://schemas.openxmlformats.org/officeDocument/2006/relationships/image" Target="../media/image17.gif"/><Relationship Id="rId9"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Graphical user interface, application&#10;&#10;Description automatically generated">
            <a:extLst>
              <a:ext uri="{FF2B5EF4-FFF2-40B4-BE49-F238E27FC236}">
                <a16:creationId xmlns:a16="http://schemas.microsoft.com/office/drawing/2014/main" id="{E4C3A50F-0447-468E-A59E-AEDBA88F2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 y="-888"/>
            <a:ext cx="7771124" cy="1677764"/>
          </a:xfrm>
          <a:prstGeom prst="rect">
            <a:avLst/>
          </a:prstGeom>
          <a:effectLst>
            <a:softEdge rad="25400"/>
          </a:effectLst>
        </p:spPr>
      </p:pic>
      <p:pic>
        <p:nvPicPr>
          <p:cNvPr id="53" name="Picture 52" descr="A picture containing LEGO, toy&#10;&#10;Description automatically generated">
            <a:extLst>
              <a:ext uri="{FF2B5EF4-FFF2-40B4-BE49-F238E27FC236}">
                <a16:creationId xmlns:a16="http://schemas.microsoft.com/office/drawing/2014/main" id="{9BD58E11-A26F-4192-8BC7-8C77627EA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03" y="5493794"/>
            <a:ext cx="5729201" cy="2310191"/>
          </a:xfrm>
          <a:prstGeom prst="rect">
            <a:avLst/>
          </a:prstGeom>
        </p:spPr>
      </p:pic>
      <p:pic>
        <p:nvPicPr>
          <p:cNvPr id="59" name="Picture 58" descr="A picture containing white&#10;&#10;Description automatically generated">
            <a:extLst>
              <a:ext uri="{FF2B5EF4-FFF2-40B4-BE49-F238E27FC236}">
                <a16:creationId xmlns:a16="http://schemas.microsoft.com/office/drawing/2014/main" id="{C18C434E-ED5D-4106-BC97-5B226CC12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38" y="7221853"/>
            <a:ext cx="6431590" cy="2200757"/>
          </a:xfrm>
          <a:prstGeom prst="rect">
            <a:avLst/>
          </a:prstGeom>
        </p:spPr>
      </p:pic>
      <p:sp>
        <p:nvSpPr>
          <p:cNvPr id="62" name="TextBox 61">
            <a:extLst>
              <a:ext uri="{FF2B5EF4-FFF2-40B4-BE49-F238E27FC236}">
                <a16:creationId xmlns:a16="http://schemas.microsoft.com/office/drawing/2014/main" id="{D55B0FBD-9E4B-488E-9445-688B946153AF}"/>
              </a:ext>
            </a:extLst>
          </p:cNvPr>
          <p:cNvSpPr txBox="1"/>
          <p:nvPr/>
        </p:nvSpPr>
        <p:spPr>
          <a:xfrm>
            <a:off x="3673481" y="7168913"/>
            <a:ext cx="3725364" cy="338554"/>
          </a:xfrm>
          <a:prstGeom prst="rect">
            <a:avLst/>
          </a:prstGeom>
          <a:noFill/>
        </p:spPr>
        <p:txBody>
          <a:bodyPr wrap="square" rtlCol="0">
            <a:spAutoFit/>
          </a:bodyPr>
          <a:lstStyle/>
          <a:p>
            <a:r>
              <a:rPr lang="en-US" sz="1600" b="1" dirty="0">
                <a:solidFill>
                  <a:srgbClr val="678CCF"/>
                </a:solidFill>
              </a:rPr>
              <a:t>Pharma &amp; Nutraceutical Labels</a:t>
            </a:r>
          </a:p>
        </p:txBody>
      </p:sp>
      <p:sp>
        <p:nvSpPr>
          <p:cNvPr id="63" name="TextBox 62">
            <a:extLst>
              <a:ext uri="{FF2B5EF4-FFF2-40B4-BE49-F238E27FC236}">
                <a16:creationId xmlns:a16="http://schemas.microsoft.com/office/drawing/2014/main" id="{5597B76A-9382-4D52-9C24-B2304F42957C}"/>
              </a:ext>
            </a:extLst>
          </p:cNvPr>
          <p:cNvSpPr txBox="1"/>
          <p:nvPr/>
        </p:nvSpPr>
        <p:spPr>
          <a:xfrm>
            <a:off x="3636087" y="8968531"/>
            <a:ext cx="3100243" cy="338554"/>
          </a:xfrm>
          <a:prstGeom prst="rect">
            <a:avLst/>
          </a:prstGeom>
          <a:noFill/>
        </p:spPr>
        <p:txBody>
          <a:bodyPr wrap="square" rtlCol="0">
            <a:spAutoFit/>
          </a:bodyPr>
          <a:lstStyle/>
          <a:p>
            <a:r>
              <a:rPr lang="en-US" sz="1600" b="1" dirty="0">
                <a:solidFill>
                  <a:srgbClr val="678CCF"/>
                </a:solidFill>
              </a:rPr>
              <a:t>Inserts, Onserts and Enclosures</a:t>
            </a:r>
          </a:p>
        </p:txBody>
      </p:sp>
      <p:sp>
        <p:nvSpPr>
          <p:cNvPr id="64" name="Rectangle 63">
            <a:extLst>
              <a:ext uri="{FF2B5EF4-FFF2-40B4-BE49-F238E27FC236}">
                <a16:creationId xmlns:a16="http://schemas.microsoft.com/office/drawing/2014/main" id="{5A676572-16E0-4E2B-B0D9-9C95A3B1D14F}"/>
              </a:ext>
            </a:extLst>
          </p:cNvPr>
          <p:cNvSpPr/>
          <p:nvPr/>
        </p:nvSpPr>
        <p:spPr>
          <a:xfrm>
            <a:off x="955108" y="8388152"/>
            <a:ext cx="575806" cy="54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a:p>
        </p:txBody>
      </p:sp>
      <p:pic>
        <p:nvPicPr>
          <p:cNvPr id="6" name="Picture 5" descr="A picture containing logo&#10;&#10;Description automatically generated">
            <a:extLst>
              <a:ext uri="{FF2B5EF4-FFF2-40B4-BE49-F238E27FC236}">
                <a16:creationId xmlns:a16="http://schemas.microsoft.com/office/drawing/2014/main" id="{B0554618-A443-4779-A643-906BB4021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82" y="417953"/>
            <a:ext cx="3034549" cy="949195"/>
          </a:xfrm>
          <a:prstGeom prst="rect">
            <a:avLst/>
          </a:prstGeom>
        </p:spPr>
      </p:pic>
      <p:pic>
        <p:nvPicPr>
          <p:cNvPr id="3" name="Picture 2">
            <a:extLst>
              <a:ext uri="{FF2B5EF4-FFF2-40B4-BE49-F238E27FC236}">
                <a16:creationId xmlns:a16="http://schemas.microsoft.com/office/drawing/2014/main" id="{35E5AD70-AE57-4428-8C43-0C859D9DA8D3}"/>
              </a:ext>
            </a:extLst>
          </p:cNvPr>
          <p:cNvPicPr>
            <a:picLocks noChangeAspect="1"/>
          </p:cNvPicPr>
          <p:nvPr/>
        </p:nvPicPr>
        <p:blipFill>
          <a:blip r:embed="rId6"/>
          <a:stretch>
            <a:fillRect/>
          </a:stretch>
        </p:blipFill>
        <p:spPr>
          <a:xfrm>
            <a:off x="190825" y="1898975"/>
            <a:ext cx="7406897" cy="3446045"/>
          </a:xfrm>
          <a:prstGeom prst="rect">
            <a:avLst/>
          </a:prstGeom>
        </p:spPr>
      </p:pic>
      <p:grpSp>
        <p:nvGrpSpPr>
          <p:cNvPr id="4" name="Group 3">
            <a:extLst>
              <a:ext uri="{FF2B5EF4-FFF2-40B4-BE49-F238E27FC236}">
                <a16:creationId xmlns:a16="http://schemas.microsoft.com/office/drawing/2014/main" id="{5F9F9FAE-8D2A-41FB-9C19-CE466C0A27AA}"/>
              </a:ext>
            </a:extLst>
          </p:cNvPr>
          <p:cNvGrpSpPr/>
          <p:nvPr/>
        </p:nvGrpSpPr>
        <p:grpSpPr>
          <a:xfrm>
            <a:off x="61785" y="9441663"/>
            <a:ext cx="7865780" cy="594049"/>
            <a:chOff x="61785" y="9441663"/>
            <a:chExt cx="7865780" cy="594049"/>
          </a:xfrm>
        </p:grpSpPr>
        <p:sp>
          <p:nvSpPr>
            <p:cNvPr id="2" name="TextBox 1">
              <a:extLst>
                <a:ext uri="{FF2B5EF4-FFF2-40B4-BE49-F238E27FC236}">
                  <a16:creationId xmlns:a16="http://schemas.microsoft.com/office/drawing/2014/main" id="{F67028CF-02C4-4007-8B0F-7281CD043271}"/>
                </a:ext>
              </a:extLst>
            </p:cNvPr>
            <p:cNvSpPr txBox="1"/>
            <p:nvPr/>
          </p:nvSpPr>
          <p:spPr>
            <a:xfrm>
              <a:off x="61785" y="9758713"/>
              <a:ext cx="7865780" cy="276999"/>
            </a:xfrm>
            <a:prstGeom prst="rect">
              <a:avLst/>
            </a:prstGeom>
            <a:noFill/>
          </p:spPr>
          <p:txBody>
            <a:bodyPr wrap="square" rtlCol="0">
              <a:spAutoFit/>
            </a:bodyPr>
            <a:lstStyle/>
            <a:p>
              <a:r>
                <a:rPr lang="en-US" sz="1200" dirty="0"/>
                <a:t>400 Eagleview Blvd., Suite #106  Exton, PA 19341    (610) 458-7434   Kevin White, Sales Manager: kwhite@hscrocker.com</a:t>
              </a:r>
            </a:p>
          </p:txBody>
        </p:sp>
        <p:pic>
          <p:nvPicPr>
            <p:cNvPr id="11" name="Picture 10" descr="A picture containing logo&#10;&#10;Description automatically generated">
              <a:extLst>
                <a:ext uri="{FF2B5EF4-FFF2-40B4-BE49-F238E27FC236}">
                  <a16:creationId xmlns:a16="http://schemas.microsoft.com/office/drawing/2014/main" id="{50774161-C048-413D-8B99-2DB3243526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11" y="9441663"/>
              <a:ext cx="1005720" cy="314585"/>
            </a:xfrm>
            <a:prstGeom prst="rect">
              <a:avLst/>
            </a:prstGeom>
          </p:spPr>
        </p:pic>
      </p:grpSp>
    </p:spTree>
    <p:extLst>
      <p:ext uri="{BB962C8B-B14F-4D97-AF65-F5344CB8AC3E}">
        <p14:creationId xmlns:p14="http://schemas.microsoft.com/office/powerpoint/2010/main" val="2056537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86F614-38B9-4F90-BE23-9B92531EA9D5}"/>
              </a:ext>
            </a:extLst>
          </p:cNvPr>
          <p:cNvPicPr>
            <a:picLocks noChangeAspect="1"/>
          </p:cNvPicPr>
          <p:nvPr/>
        </p:nvPicPr>
        <p:blipFill>
          <a:blip r:embed="rId2"/>
          <a:stretch>
            <a:fillRect/>
          </a:stretch>
        </p:blipFill>
        <p:spPr>
          <a:xfrm>
            <a:off x="365863" y="3379017"/>
            <a:ext cx="6556611" cy="1586574"/>
          </a:xfrm>
          <a:prstGeom prst="rect">
            <a:avLst/>
          </a:prstGeom>
        </p:spPr>
      </p:pic>
      <p:pic>
        <p:nvPicPr>
          <p:cNvPr id="13" name="Picture 12">
            <a:extLst>
              <a:ext uri="{FF2B5EF4-FFF2-40B4-BE49-F238E27FC236}">
                <a16:creationId xmlns:a16="http://schemas.microsoft.com/office/drawing/2014/main" id="{12314BD2-47FD-4684-849D-BE91A3BA9C1A}"/>
              </a:ext>
            </a:extLst>
          </p:cNvPr>
          <p:cNvPicPr>
            <a:picLocks noChangeAspect="1"/>
          </p:cNvPicPr>
          <p:nvPr/>
        </p:nvPicPr>
        <p:blipFill>
          <a:blip r:embed="rId3"/>
          <a:stretch>
            <a:fillRect/>
          </a:stretch>
        </p:blipFill>
        <p:spPr>
          <a:xfrm>
            <a:off x="405618" y="5251981"/>
            <a:ext cx="4276425" cy="1944494"/>
          </a:xfrm>
          <a:prstGeom prst="rect">
            <a:avLst/>
          </a:prstGeom>
        </p:spPr>
      </p:pic>
      <p:sp>
        <p:nvSpPr>
          <p:cNvPr id="3" name="Rectangle 2">
            <a:extLst>
              <a:ext uri="{FF2B5EF4-FFF2-40B4-BE49-F238E27FC236}">
                <a16:creationId xmlns:a16="http://schemas.microsoft.com/office/drawing/2014/main" id="{AB597711-2169-4611-A287-A954B2607B5B}"/>
              </a:ext>
            </a:extLst>
          </p:cNvPr>
          <p:cNvSpPr/>
          <p:nvPr/>
        </p:nvSpPr>
        <p:spPr>
          <a:xfrm>
            <a:off x="5165953" y="3502786"/>
            <a:ext cx="1840931" cy="1768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a:p>
        </p:txBody>
      </p:sp>
      <p:pic>
        <p:nvPicPr>
          <p:cNvPr id="15" name="Picture 14">
            <a:extLst>
              <a:ext uri="{FF2B5EF4-FFF2-40B4-BE49-F238E27FC236}">
                <a16:creationId xmlns:a16="http://schemas.microsoft.com/office/drawing/2014/main" id="{CBB6FEC8-A76A-4DC4-8D27-C53207F82683}"/>
              </a:ext>
            </a:extLst>
          </p:cNvPr>
          <p:cNvPicPr>
            <a:picLocks noChangeAspect="1"/>
          </p:cNvPicPr>
          <p:nvPr/>
        </p:nvPicPr>
        <p:blipFill>
          <a:blip r:embed="rId4"/>
          <a:stretch>
            <a:fillRect/>
          </a:stretch>
        </p:blipFill>
        <p:spPr>
          <a:xfrm>
            <a:off x="5650193" y="5739278"/>
            <a:ext cx="1672169" cy="1534619"/>
          </a:xfrm>
          <a:prstGeom prst="rect">
            <a:avLst/>
          </a:prstGeom>
        </p:spPr>
      </p:pic>
      <p:grpSp>
        <p:nvGrpSpPr>
          <p:cNvPr id="2" name="Group 1">
            <a:extLst>
              <a:ext uri="{FF2B5EF4-FFF2-40B4-BE49-F238E27FC236}">
                <a16:creationId xmlns:a16="http://schemas.microsoft.com/office/drawing/2014/main" id="{6F5F6871-47B5-445A-9B91-D63593C334C9}"/>
              </a:ext>
            </a:extLst>
          </p:cNvPr>
          <p:cNvGrpSpPr/>
          <p:nvPr/>
        </p:nvGrpSpPr>
        <p:grpSpPr>
          <a:xfrm>
            <a:off x="257618" y="7803300"/>
            <a:ext cx="7184802" cy="1547820"/>
            <a:chOff x="257618" y="8211072"/>
            <a:chExt cx="7184802" cy="1547820"/>
          </a:xfrm>
        </p:grpSpPr>
        <p:sp>
          <p:nvSpPr>
            <p:cNvPr id="17" name="TextBox 16">
              <a:extLst>
                <a:ext uri="{FF2B5EF4-FFF2-40B4-BE49-F238E27FC236}">
                  <a16:creationId xmlns:a16="http://schemas.microsoft.com/office/drawing/2014/main" id="{3A9C7D60-9061-4890-B7B1-FEDA47015772}"/>
                </a:ext>
              </a:extLst>
            </p:cNvPr>
            <p:cNvSpPr txBox="1">
              <a:spLocks noChangeArrowheads="1"/>
            </p:cNvSpPr>
            <p:nvPr/>
          </p:nvSpPr>
          <p:spPr bwMode="auto">
            <a:xfrm>
              <a:off x="2587893" y="9343394"/>
              <a:ext cx="25062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1340931" eaLnBrk="0" fontAlgn="base" hangingPunct="0">
                <a:spcBef>
                  <a:spcPct val="0"/>
                </a:spcBef>
                <a:spcAft>
                  <a:spcPct val="0"/>
                </a:spcAft>
                <a:buNone/>
                <a:defRPr/>
              </a:pPr>
              <a:r>
                <a:rPr lang="en-US" altLang="en-US" sz="1050" i="1" dirty="0">
                  <a:solidFill>
                    <a:prstClr val="black"/>
                  </a:solidFill>
                  <a:latin typeface="Franklin Gothic Medium Cond" panose="020B0606030402020204" pitchFamily="34" charset="0"/>
                  <a:cs typeface="Calibri" panose="020F0502020204030204" pitchFamily="34" charset="0"/>
                </a:rPr>
                <a:t>Electronic Platform set to Synchronize </a:t>
              </a:r>
            </a:p>
            <a:p>
              <a:pPr algn="ctr" defTabSz="1340931" eaLnBrk="0" fontAlgn="base" hangingPunct="0">
                <a:spcBef>
                  <a:spcPct val="0"/>
                </a:spcBef>
                <a:spcAft>
                  <a:spcPct val="0"/>
                </a:spcAft>
                <a:buNone/>
                <a:defRPr/>
              </a:pPr>
              <a:r>
                <a:rPr lang="en-US" altLang="en-US" sz="1050" i="1" dirty="0">
                  <a:solidFill>
                    <a:prstClr val="black"/>
                  </a:solidFill>
                  <a:latin typeface="Franklin Gothic Medium Cond" panose="020B0606030402020204" pitchFamily="34" charset="0"/>
                  <a:cs typeface="Calibri" panose="020F0502020204030204" pitchFamily="34" charset="0"/>
                </a:rPr>
                <a:t>settings from initial run to re-orders</a:t>
              </a:r>
            </a:p>
          </p:txBody>
        </p:sp>
        <p:sp>
          <p:nvSpPr>
            <p:cNvPr id="19" name="TextBox 18">
              <a:extLst>
                <a:ext uri="{FF2B5EF4-FFF2-40B4-BE49-F238E27FC236}">
                  <a16:creationId xmlns:a16="http://schemas.microsoft.com/office/drawing/2014/main" id="{2CC363CC-0189-46AD-824D-E07E6AB2C912}"/>
                </a:ext>
              </a:extLst>
            </p:cNvPr>
            <p:cNvSpPr txBox="1">
              <a:spLocks noChangeArrowheads="1"/>
            </p:cNvSpPr>
            <p:nvPr/>
          </p:nvSpPr>
          <p:spPr bwMode="auto">
            <a:xfrm>
              <a:off x="257618" y="9341433"/>
              <a:ext cx="212243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1340931" eaLnBrk="0" fontAlgn="base" hangingPunct="0">
                <a:spcBef>
                  <a:spcPct val="0"/>
                </a:spcBef>
                <a:spcAft>
                  <a:spcPct val="0"/>
                </a:spcAft>
                <a:buNone/>
                <a:defRPr/>
              </a:pPr>
              <a:r>
                <a:rPr lang="en-US" altLang="en-US" sz="1050" i="1" dirty="0">
                  <a:solidFill>
                    <a:prstClr val="black"/>
                  </a:solidFill>
                  <a:latin typeface="Franklin Gothic Medium Cond" panose="020B0606030402020204" pitchFamily="34" charset="0"/>
                  <a:cs typeface="Calibri" panose="020F0502020204030204" pitchFamily="34" charset="0"/>
                </a:rPr>
                <a:t>Extremely Quick Makereadies &amp; even faster setups for repeat items</a:t>
              </a:r>
            </a:p>
          </p:txBody>
        </p:sp>
        <p:sp>
          <p:nvSpPr>
            <p:cNvPr id="21" name="TextBox 20">
              <a:extLst>
                <a:ext uri="{FF2B5EF4-FFF2-40B4-BE49-F238E27FC236}">
                  <a16:creationId xmlns:a16="http://schemas.microsoft.com/office/drawing/2014/main" id="{B671D134-18D3-4A32-9428-25A70CCB1675}"/>
                </a:ext>
              </a:extLst>
            </p:cNvPr>
            <p:cNvSpPr txBox="1">
              <a:spLocks noChangeArrowheads="1"/>
            </p:cNvSpPr>
            <p:nvPr/>
          </p:nvSpPr>
          <p:spPr bwMode="auto">
            <a:xfrm>
              <a:off x="5151682" y="9333978"/>
              <a:ext cx="22907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1340931" eaLnBrk="0" fontAlgn="base" hangingPunct="0">
                <a:spcBef>
                  <a:spcPct val="0"/>
                </a:spcBef>
                <a:spcAft>
                  <a:spcPct val="0"/>
                </a:spcAft>
                <a:buNone/>
                <a:defRPr/>
              </a:pPr>
              <a:r>
                <a:rPr lang="en-US" altLang="en-US" sz="1050" i="1" dirty="0">
                  <a:solidFill>
                    <a:prstClr val="black"/>
                  </a:solidFill>
                  <a:latin typeface="Franklin Gothic Medium Cond" panose="020B0606030402020204" pitchFamily="34" charset="0"/>
                  <a:cs typeface="Calibri" panose="020F0502020204030204" pitchFamily="34" charset="0"/>
                </a:rPr>
                <a:t>Pneumatic Controls – An innovative method to prevent traditional print defects</a:t>
              </a:r>
            </a:p>
          </p:txBody>
        </p:sp>
        <p:pic>
          <p:nvPicPr>
            <p:cNvPr id="16" name="Picture 15" descr="A picture containing text&#10;&#10;Description automatically generated">
              <a:extLst>
                <a:ext uri="{FF2B5EF4-FFF2-40B4-BE49-F238E27FC236}">
                  <a16:creationId xmlns:a16="http://schemas.microsoft.com/office/drawing/2014/main" id="{D31F9FE4-BD80-4AD7-935B-B17140C05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0064" y="8211072"/>
              <a:ext cx="1581862" cy="1072162"/>
            </a:xfrm>
            <a:prstGeom prst="rect">
              <a:avLst/>
            </a:prstGeom>
            <a:effectLst>
              <a:softEdge rad="38100"/>
            </a:effectLst>
          </p:spPr>
        </p:pic>
        <p:pic>
          <p:nvPicPr>
            <p:cNvPr id="23" name="Picture 22" descr="A person working on a machine&#10;&#10;Description automatically generated with medium confidence">
              <a:extLst>
                <a:ext uri="{FF2B5EF4-FFF2-40B4-BE49-F238E27FC236}">
                  <a16:creationId xmlns:a16="http://schemas.microsoft.com/office/drawing/2014/main" id="{4C792D4D-556A-4432-9787-0169BBE6F8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369" y="8211072"/>
              <a:ext cx="1611174" cy="1072162"/>
            </a:xfrm>
            <a:prstGeom prst="rect">
              <a:avLst/>
            </a:prstGeom>
            <a:effectLst>
              <a:softEdge rad="25400"/>
            </a:effectLst>
          </p:spPr>
        </p:pic>
        <p:pic>
          <p:nvPicPr>
            <p:cNvPr id="25" name="Picture 24" descr="A close - up of a car engine&#10;&#10;Description automatically generated with medium confidence">
              <a:extLst>
                <a:ext uri="{FF2B5EF4-FFF2-40B4-BE49-F238E27FC236}">
                  <a16:creationId xmlns:a16="http://schemas.microsoft.com/office/drawing/2014/main" id="{3735A828-2ADC-476D-BB8F-221BDE7DF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3705" y="8223234"/>
              <a:ext cx="1875426" cy="1072162"/>
            </a:xfrm>
            <a:prstGeom prst="rect">
              <a:avLst/>
            </a:prstGeom>
          </p:spPr>
        </p:pic>
      </p:grpSp>
      <p:sp>
        <p:nvSpPr>
          <p:cNvPr id="30" name="TextBox 29">
            <a:extLst>
              <a:ext uri="{FF2B5EF4-FFF2-40B4-BE49-F238E27FC236}">
                <a16:creationId xmlns:a16="http://schemas.microsoft.com/office/drawing/2014/main" id="{939FAA24-A362-4B98-A616-AE94C09A18C9}"/>
              </a:ext>
            </a:extLst>
          </p:cNvPr>
          <p:cNvSpPr txBox="1"/>
          <p:nvPr/>
        </p:nvSpPr>
        <p:spPr>
          <a:xfrm>
            <a:off x="78836" y="7340248"/>
            <a:ext cx="7614728" cy="408317"/>
          </a:xfrm>
          <a:prstGeom prst="rect">
            <a:avLst/>
          </a:prstGeom>
          <a:noFill/>
        </p:spPr>
        <p:txBody>
          <a:bodyPr wrap="square" rtlCol="0">
            <a:spAutoFit/>
          </a:bodyPr>
          <a:lstStyle/>
          <a:p>
            <a:r>
              <a:rPr lang="en-US" sz="1174" b="1" dirty="0">
                <a:solidFill>
                  <a:srgbClr val="05132A"/>
                </a:solidFill>
                <a:latin typeface="Arial Narrow" panose="020B0606020202030204" pitchFamily="34" charset="0"/>
              </a:rPr>
              <a:t>Supplemental Capabilities</a:t>
            </a:r>
            <a:r>
              <a:rPr lang="en-US" sz="1174" b="1" dirty="0">
                <a:solidFill>
                  <a:srgbClr val="05132A"/>
                </a:solidFill>
                <a:latin typeface="Arial" panose="020B0604020202020204" pitchFamily="34" charset="0"/>
                <a:cs typeface="Arial" panose="020B0604020202020204" pitchFamily="34" charset="0"/>
              </a:rPr>
              <a:t>: </a:t>
            </a:r>
            <a:r>
              <a:rPr lang="en-US" sz="879" dirty="0">
                <a:latin typeface="Arial" panose="020B0604020202020204" pitchFamily="34" charset="0"/>
                <a:cs typeface="Arial" panose="020B0604020202020204" pitchFamily="34" charset="0"/>
              </a:rPr>
              <a:t>Letterpress, UV </a:t>
            </a:r>
            <a:r>
              <a:rPr lang="en-US" sz="879" dirty="0" err="1">
                <a:latin typeface="Arial" panose="020B0604020202020204" pitchFamily="34" charset="0"/>
                <a:cs typeface="Arial" panose="020B0604020202020204" pitchFamily="34" charset="0"/>
              </a:rPr>
              <a:t>Flexo</a:t>
            </a:r>
            <a:r>
              <a:rPr lang="en-US" sz="879" dirty="0">
                <a:latin typeface="Arial" panose="020B0604020202020204" pitchFamily="34" charset="0"/>
                <a:cs typeface="Arial" panose="020B0604020202020204" pitchFamily="34" charset="0"/>
              </a:rPr>
              <a:t>, Rotary Screen and Digital Printing Processes utilized individually or in combination, Exclusive use of Low Migration Adhesives and Inks, Cold Foil Stamping, Backside Printing, Sequential Numbering and Unsupported Film for Shrink Sleeves</a:t>
            </a:r>
          </a:p>
        </p:txBody>
      </p:sp>
      <p:pic>
        <p:nvPicPr>
          <p:cNvPr id="12" name="Picture 11">
            <a:extLst>
              <a:ext uri="{FF2B5EF4-FFF2-40B4-BE49-F238E27FC236}">
                <a16:creationId xmlns:a16="http://schemas.microsoft.com/office/drawing/2014/main" id="{AFAAC310-E8E8-4F2D-A39A-F31C53FAD2B1}"/>
              </a:ext>
            </a:extLst>
          </p:cNvPr>
          <p:cNvPicPr>
            <a:picLocks noChangeAspect="1"/>
          </p:cNvPicPr>
          <p:nvPr/>
        </p:nvPicPr>
        <p:blipFill>
          <a:blip r:embed="rId8"/>
          <a:stretch>
            <a:fillRect/>
          </a:stretch>
        </p:blipFill>
        <p:spPr>
          <a:xfrm>
            <a:off x="405619" y="1552776"/>
            <a:ext cx="4619849" cy="1512654"/>
          </a:xfrm>
          <a:prstGeom prst="rect">
            <a:avLst/>
          </a:prstGeom>
        </p:spPr>
      </p:pic>
      <p:pic>
        <p:nvPicPr>
          <p:cNvPr id="22" name="Picture 21">
            <a:extLst>
              <a:ext uri="{FF2B5EF4-FFF2-40B4-BE49-F238E27FC236}">
                <a16:creationId xmlns:a16="http://schemas.microsoft.com/office/drawing/2014/main" id="{1FF63349-D43D-404E-A53F-F2E53B394AF4}"/>
              </a:ext>
            </a:extLst>
          </p:cNvPr>
          <p:cNvPicPr>
            <a:picLocks noChangeAspect="1"/>
          </p:cNvPicPr>
          <p:nvPr/>
        </p:nvPicPr>
        <p:blipFill>
          <a:blip r:embed="rId9"/>
          <a:stretch>
            <a:fillRect/>
          </a:stretch>
        </p:blipFill>
        <p:spPr>
          <a:xfrm>
            <a:off x="7951" y="0"/>
            <a:ext cx="7772400" cy="1232294"/>
          </a:xfrm>
          <a:prstGeom prst="rect">
            <a:avLst/>
          </a:prstGeom>
          <a:effectLst>
            <a:softEdge rad="38100"/>
          </a:effectLst>
        </p:spPr>
      </p:pic>
      <p:pic>
        <p:nvPicPr>
          <p:cNvPr id="29" name="Picture 28" descr="A picture containing bottle, indoor, dark&#10;&#10;Description automatically generated">
            <a:extLst>
              <a:ext uri="{FF2B5EF4-FFF2-40B4-BE49-F238E27FC236}">
                <a16:creationId xmlns:a16="http://schemas.microsoft.com/office/drawing/2014/main" id="{B964FECE-154E-480D-BD86-05F7C781E7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9319" y="1381040"/>
            <a:ext cx="2245938" cy="2339590"/>
          </a:xfrm>
          <a:prstGeom prst="rect">
            <a:avLst/>
          </a:prstGeom>
        </p:spPr>
      </p:pic>
      <p:pic>
        <p:nvPicPr>
          <p:cNvPr id="34" name="Picture 33" descr="A picture containing orange&#10;&#10;Description automatically generated">
            <a:extLst>
              <a:ext uri="{FF2B5EF4-FFF2-40B4-BE49-F238E27FC236}">
                <a16:creationId xmlns:a16="http://schemas.microsoft.com/office/drawing/2014/main" id="{387588ED-92CA-4DD8-8D1E-E022526FC7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45226" y="3448214"/>
            <a:ext cx="3396407" cy="2637960"/>
          </a:xfrm>
          <a:prstGeom prst="rect">
            <a:avLst/>
          </a:prstGeom>
        </p:spPr>
      </p:pic>
      <p:grpSp>
        <p:nvGrpSpPr>
          <p:cNvPr id="18" name="Group 17">
            <a:extLst>
              <a:ext uri="{FF2B5EF4-FFF2-40B4-BE49-F238E27FC236}">
                <a16:creationId xmlns:a16="http://schemas.microsoft.com/office/drawing/2014/main" id="{E2F660C1-FEE4-4BC9-90FE-03112B1B839D}"/>
              </a:ext>
            </a:extLst>
          </p:cNvPr>
          <p:cNvGrpSpPr/>
          <p:nvPr/>
        </p:nvGrpSpPr>
        <p:grpSpPr>
          <a:xfrm>
            <a:off x="61785" y="9441663"/>
            <a:ext cx="7865780" cy="594049"/>
            <a:chOff x="61785" y="9441663"/>
            <a:chExt cx="7865780" cy="594049"/>
          </a:xfrm>
        </p:grpSpPr>
        <p:sp>
          <p:nvSpPr>
            <p:cNvPr id="20" name="TextBox 19">
              <a:extLst>
                <a:ext uri="{FF2B5EF4-FFF2-40B4-BE49-F238E27FC236}">
                  <a16:creationId xmlns:a16="http://schemas.microsoft.com/office/drawing/2014/main" id="{A4059780-C3EA-4B7A-852A-325A7BAAE3D9}"/>
                </a:ext>
              </a:extLst>
            </p:cNvPr>
            <p:cNvSpPr txBox="1"/>
            <p:nvPr/>
          </p:nvSpPr>
          <p:spPr>
            <a:xfrm>
              <a:off x="61785" y="9758713"/>
              <a:ext cx="7865780" cy="276999"/>
            </a:xfrm>
            <a:prstGeom prst="rect">
              <a:avLst/>
            </a:prstGeom>
            <a:noFill/>
          </p:spPr>
          <p:txBody>
            <a:bodyPr wrap="square" rtlCol="0">
              <a:spAutoFit/>
            </a:bodyPr>
            <a:lstStyle/>
            <a:p>
              <a:r>
                <a:rPr lang="en-US" sz="1200" dirty="0"/>
                <a:t>400 Eagleview Blvd., Suite #106  Exton, PA 19341    (610) 458-7434   Kevin White, Sales Manager: kwhite@hscrocker.com</a:t>
              </a:r>
            </a:p>
          </p:txBody>
        </p:sp>
        <p:pic>
          <p:nvPicPr>
            <p:cNvPr id="24" name="Picture 23" descr="A picture containing logo&#10;&#10;Description automatically generated">
              <a:extLst>
                <a:ext uri="{FF2B5EF4-FFF2-40B4-BE49-F238E27FC236}">
                  <a16:creationId xmlns:a16="http://schemas.microsoft.com/office/drawing/2014/main" id="{77D3C1A1-0118-4B89-AE70-539E6CCF3E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911" y="9441663"/>
              <a:ext cx="1005720" cy="314585"/>
            </a:xfrm>
            <a:prstGeom prst="rect">
              <a:avLst/>
            </a:prstGeom>
          </p:spPr>
        </p:pic>
      </p:grpSp>
    </p:spTree>
    <p:extLst>
      <p:ext uri="{BB962C8B-B14F-4D97-AF65-F5344CB8AC3E}">
        <p14:creationId xmlns:p14="http://schemas.microsoft.com/office/powerpoint/2010/main" val="1114034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C6EB613-2D88-4565-94FD-321182F717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3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43" y="0"/>
            <a:ext cx="7755157" cy="2475921"/>
          </a:xfrm>
          <a:prstGeom prst="rect">
            <a:avLst/>
          </a:prstGeom>
          <a:effectLst>
            <a:softEdge rad="50800"/>
          </a:effectLst>
        </p:spPr>
      </p:pic>
      <p:sp>
        <p:nvSpPr>
          <p:cNvPr id="23" name="TextBox 22">
            <a:extLst>
              <a:ext uri="{FF2B5EF4-FFF2-40B4-BE49-F238E27FC236}">
                <a16:creationId xmlns:a16="http://schemas.microsoft.com/office/drawing/2014/main" id="{958AD8E8-F48B-4A4C-A686-3F025FE1B587}"/>
              </a:ext>
            </a:extLst>
          </p:cNvPr>
          <p:cNvSpPr txBox="1"/>
          <p:nvPr/>
        </p:nvSpPr>
        <p:spPr>
          <a:xfrm>
            <a:off x="1898052" y="1890753"/>
            <a:ext cx="5356970" cy="445571"/>
          </a:xfrm>
          <a:prstGeom prst="rect">
            <a:avLst/>
          </a:prstGeom>
          <a:noFill/>
        </p:spPr>
        <p:txBody>
          <a:bodyPr wrap="square" rtlCol="0">
            <a:spAutoFit/>
          </a:bodyPr>
          <a:lstStyle/>
          <a:p>
            <a:pPr algn="ctr">
              <a:lnSpc>
                <a:spcPts val="2934"/>
              </a:lnSpc>
            </a:pPr>
            <a:r>
              <a:rPr lang="en-US" sz="2200" b="1" dirty="0">
                <a:solidFill>
                  <a:schemeClr val="bg1"/>
                </a:solidFill>
                <a:effectLst>
                  <a:outerShdw blurRad="152400" dist="50800" dir="5400000" algn="ctr" rotWithShape="0">
                    <a:srgbClr val="002A50"/>
                  </a:outerShdw>
                </a:effectLst>
                <a:latin typeface="Arial Black" panose="020B0A04020102020204" pitchFamily="34" charset="0"/>
                <a:cs typeface="MoolBoran" panose="020B0100010101010101" pitchFamily="34" charset="0"/>
              </a:rPr>
              <a:t>Inserts, Onserts and  Enclosures</a:t>
            </a:r>
          </a:p>
        </p:txBody>
      </p:sp>
      <p:sp>
        <p:nvSpPr>
          <p:cNvPr id="24" name="TextBox 23">
            <a:extLst>
              <a:ext uri="{FF2B5EF4-FFF2-40B4-BE49-F238E27FC236}">
                <a16:creationId xmlns:a16="http://schemas.microsoft.com/office/drawing/2014/main" id="{61E0DEB7-4A35-42B7-B24A-0AD302D18188}"/>
              </a:ext>
            </a:extLst>
          </p:cNvPr>
          <p:cNvSpPr txBox="1"/>
          <p:nvPr/>
        </p:nvSpPr>
        <p:spPr>
          <a:xfrm>
            <a:off x="348055" y="3089840"/>
            <a:ext cx="7269066" cy="2611869"/>
          </a:xfrm>
          <a:prstGeom prst="rect">
            <a:avLst/>
          </a:prstGeom>
          <a:noFill/>
        </p:spPr>
        <p:txBody>
          <a:bodyPr wrap="square" rtlCol="0">
            <a:spAutoFit/>
          </a:bodyPr>
          <a:lstStyle/>
          <a:p>
            <a:pPr algn="l"/>
            <a:r>
              <a:rPr lang="en-US" sz="2000" b="1" dirty="0">
                <a:solidFill>
                  <a:srgbClr val="222222"/>
                </a:solidFill>
                <a:latin typeface="Roboto"/>
              </a:rPr>
              <a:t>Pharmaceutical Folded Literature Folding Parameters:</a:t>
            </a:r>
            <a:br>
              <a:rPr lang="en-US" sz="1760" b="1" dirty="0">
                <a:solidFill>
                  <a:srgbClr val="222222"/>
                </a:solidFill>
                <a:latin typeface="Roboto"/>
              </a:rPr>
            </a:br>
            <a:endParaRPr lang="en-US" sz="1174" b="1" dirty="0">
              <a:solidFill>
                <a:srgbClr val="222222"/>
              </a:solidFill>
              <a:latin typeface="Roboto"/>
            </a:endParaRPr>
          </a:p>
          <a:p>
            <a:pPr marL="251426" indent="-251426">
              <a:buFont typeface="Wingdings" panose="05000000000000000000" pitchFamily="2" charset="2"/>
              <a:buChar char="ü"/>
            </a:pPr>
            <a:r>
              <a:rPr lang="en-US" sz="1760" dirty="0">
                <a:solidFill>
                  <a:srgbClr val="222222"/>
                </a:solidFill>
                <a:latin typeface="Arial Narrow" panose="020B0606020202030204" pitchFamily="34" charset="0"/>
              </a:rPr>
              <a:t>Maximum sheet size 20.75” (530mm) in width x 56-11/16” (1440mm) in length Minimum sheet size 6-1/4” (160mm) in width x 8-1/4” (210mm) in length</a:t>
            </a:r>
            <a:br>
              <a:rPr lang="en-US" sz="1760" dirty="0">
                <a:solidFill>
                  <a:srgbClr val="222222"/>
                </a:solidFill>
                <a:latin typeface="Roboto"/>
              </a:rPr>
            </a:br>
            <a:endParaRPr lang="en-US" sz="879" dirty="0">
              <a:solidFill>
                <a:srgbClr val="222222"/>
              </a:solidFill>
              <a:latin typeface="Roboto"/>
            </a:endParaRPr>
          </a:p>
          <a:p>
            <a:pPr marL="251426" indent="-251426">
              <a:buFont typeface="Wingdings" panose="05000000000000000000" pitchFamily="2" charset="2"/>
              <a:buChar char="ü"/>
            </a:pPr>
            <a:r>
              <a:rPr lang="en-US" sz="1760" dirty="0">
                <a:solidFill>
                  <a:srgbClr val="222222"/>
                </a:solidFill>
                <a:latin typeface="Arial Narrow" panose="020B0606020202030204" pitchFamily="34" charset="0"/>
              </a:rPr>
              <a:t>Minimum finished fold size for RTA Outserts = 1.125” (29mm) X 1.125” in height or 2” (51mm) in width by 1” (25.4) in height</a:t>
            </a:r>
          </a:p>
          <a:p>
            <a:pPr marL="251426" indent="-251426">
              <a:buFont typeface="Wingdings" panose="05000000000000000000" pitchFamily="2" charset="2"/>
              <a:buChar char="ü"/>
            </a:pPr>
            <a:endParaRPr lang="en-US" sz="879" dirty="0">
              <a:solidFill>
                <a:srgbClr val="222222"/>
              </a:solidFill>
              <a:latin typeface="Roboto"/>
            </a:endParaRPr>
          </a:p>
          <a:p>
            <a:pPr marL="251426" indent="-251426">
              <a:buFont typeface="Wingdings" panose="05000000000000000000" pitchFamily="2" charset="2"/>
              <a:buChar char="ü"/>
            </a:pPr>
            <a:r>
              <a:rPr lang="en-US" sz="1760" dirty="0">
                <a:solidFill>
                  <a:srgbClr val="222222"/>
                </a:solidFill>
                <a:latin typeface="Arial Narrow" panose="020B0606020202030204" pitchFamily="34" charset="0"/>
              </a:rPr>
              <a:t>Maximum finished fold size = 6” in (152mm) width by 3” in height (77mm)</a:t>
            </a:r>
          </a:p>
          <a:p>
            <a:endParaRPr lang="en-US" sz="2640" dirty="0"/>
          </a:p>
        </p:txBody>
      </p:sp>
      <p:pic>
        <p:nvPicPr>
          <p:cNvPr id="26" name="Picture 25" descr="A picture containing text, bottle&#10;&#10;Description automatically generated">
            <a:extLst>
              <a:ext uri="{FF2B5EF4-FFF2-40B4-BE49-F238E27FC236}">
                <a16:creationId xmlns:a16="http://schemas.microsoft.com/office/drawing/2014/main" id="{30C31036-665D-418C-8FC3-42555BA56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8500" y="6014225"/>
            <a:ext cx="1772097" cy="2981663"/>
          </a:xfrm>
          <a:prstGeom prst="rect">
            <a:avLst/>
          </a:prstGeom>
        </p:spPr>
      </p:pic>
      <p:pic>
        <p:nvPicPr>
          <p:cNvPr id="28" name="Picture 27" descr="A picture containing text, bottle&#10;&#10;Description automatically generated">
            <a:extLst>
              <a:ext uri="{FF2B5EF4-FFF2-40B4-BE49-F238E27FC236}">
                <a16:creationId xmlns:a16="http://schemas.microsoft.com/office/drawing/2014/main" id="{1429B776-78FE-4FEE-BE0F-B0233087A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 y="6239633"/>
            <a:ext cx="1898449" cy="3156281"/>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B7BF2EE3-92E6-42DF-8D4D-B4D67DC02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467" y="6122219"/>
            <a:ext cx="1234446" cy="2223840"/>
          </a:xfrm>
          <a:prstGeom prst="rect">
            <a:avLst/>
          </a:prstGeom>
          <a:effectLst>
            <a:softEdge rad="38100"/>
          </a:effectLst>
        </p:spPr>
      </p:pic>
      <p:pic>
        <p:nvPicPr>
          <p:cNvPr id="36" name="Picture 35" descr="A picture containing text&#10;&#10;Description automatically generated">
            <a:extLst>
              <a:ext uri="{FF2B5EF4-FFF2-40B4-BE49-F238E27FC236}">
                <a16:creationId xmlns:a16="http://schemas.microsoft.com/office/drawing/2014/main" id="{965310B8-864F-40E1-A039-719A61E376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3949" y="6624225"/>
            <a:ext cx="1165376" cy="2223839"/>
          </a:xfrm>
          <a:prstGeom prst="rect">
            <a:avLst/>
          </a:prstGeom>
          <a:effectLst>
            <a:softEdge rad="38100"/>
          </a:effectLst>
        </p:spPr>
      </p:pic>
      <p:pic>
        <p:nvPicPr>
          <p:cNvPr id="38" name="Picture 37" descr="A picture containing indoor, step&#10;&#10;Description automatically generated">
            <a:extLst>
              <a:ext uri="{FF2B5EF4-FFF2-40B4-BE49-F238E27FC236}">
                <a16:creationId xmlns:a16="http://schemas.microsoft.com/office/drawing/2014/main" id="{BFA555A2-C689-42B3-952D-1CA9321124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3901" y="5593933"/>
            <a:ext cx="1234446" cy="2223840"/>
          </a:xfrm>
          <a:prstGeom prst="rect">
            <a:avLst/>
          </a:prstGeom>
          <a:effectLst>
            <a:softEdge rad="38100"/>
          </a:effectLst>
        </p:spPr>
      </p:pic>
      <p:grpSp>
        <p:nvGrpSpPr>
          <p:cNvPr id="10" name="Group 9">
            <a:extLst>
              <a:ext uri="{FF2B5EF4-FFF2-40B4-BE49-F238E27FC236}">
                <a16:creationId xmlns:a16="http://schemas.microsoft.com/office/drawing/2014/main" id="{9DA48E5F-B583-4427-9D23-D2FDBD7A6EC0}"/>
              </a:ext>
            </a:extLst>
          </p:cNvPr>
          <p:cNvGrpSpPr/>
          <p:nvPr/>
        </p:nvGrpSpPr>
        <p:grpSpPr>
          <a:xfrm>
            <a:off x="61785" y="9441663"/>
            <a:ext cx="7865780" cy="594049"/>
            <a:chOff x="61785" y="9441663"/>
            <a:chExt cx="7865780" cy="594049"/>
          </a:xfrm>
        </p:grpSpPr>
        <p:sp>
          <p:nvSpPr>
            <p:cNvPr id="11" name="TextBox 10">
              <a:extLst>
                <a:ext uri="{FF2B5EF4-FFF2-40B4-BE49-F238E27FC236}">
                  <a16:creationId xmlns:a16="http://schemas.microsoft.com/office/drawing/2014/main" id="{409CA11A-A13B-459E-8F7C-6020E0F5A36B}"/>
                </a:ext>
              </a:extLst>
            </p:cNvPr>
            <p:cNvSpPr txBox="1"/>
            <p:nvPr/>
          </p:nvSpPr>
          <p:spPr>
            <a:xfrm>
              <a:off x="61785" y="9758713"/>
              <a:ext cx="7865780" cy="276999"/>
            </a:xfrm>
            <a:prstGeom prst="rect">
              <a:avLst/>
            </a:prstGeom>
            <a:noFill/>
          </p:spPr>
          <p:txBody>
            <a:bodyPr wrap="square" rtlCol="0">
              <a:spAutoFit/>
            </a:bodyPr>
            <a:lstStyle/>
            <a:p>
              <a:r>
                <a:rPr lang="en-US" sz="1200" dirty="0"/>
                <a:t>400 Eagleview Blvd., Suite #106  Exton, PA 19341    (610) 458-7434   Kevin White, Sales Manager: kwhite@hscrocker.com</a:t>
              </a:r>
            </a:p>
          </p:txBody>
        </p:sp>
        <p:pic>
          <p:nvPicPr>
            <p:cNvPr id="12" name="Picture 11" descr="A picture containing logo&#10;&#10;Description automatically generated">
              <a:extLst>
                <a:ext uri="{FF2B5EF4-FFF2-40B4-BE49-F238E27FC236}">
                  <a16:creationId xmlns:a16="http://schemas.microsoft.com/office/drawing/2014/main" id="{1E15CB48-E0F4-4B4B-B6CD-E93DC68B0B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911" y="9441663"/>
              <a:ext cx="1005720" cy="314585"/>
            </a:xfrm>
            <a:prstGeom prst="rect">
              <a:avLst/>
            </a:prstGeom>
          </p:spPr>
        </p:pic>
      </p:grpSp>
    </p:spTree>
    <p:extLst>
      <p:ext uri="{BB962C8B-B14F-4D97-AF65-F5344CB8AC3E}">
        <p14:creationId xmlns:p14="http://schemas.microsoft.com/office/powerpoint/2010/main" val="373266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F7235A-C065-49C7-B031-C083252B2364}"/>
              </a:ext>
            </a:extLst>
          </p:cNvPr>
          <p:cNvSpPr/>
          <p:nvPr/>
        </p:nvSpPr>
        <p:spPr>
          <a:xfrm>
            <a:off x="0" y="2509"/>
            <a:ext cx="7772400" cy="1464350"/>
          </a:xfrm>
          <a:prstGeom prst="rect">
            <a:avLst/>
          </a:prstGeom>
          <a:gradFill flip="none" rotWithShape="1">
            <a:gsLst>
              <a:gs pos="0">
                <a:schemeClr val="accent1">
                  <a:lumMod val="5000"/>
                  <a:lumOff val="95000"/>
                </a:schemeClr>
              </a:gs>
              <a:gs pos="50000">
                <a:srgbClr val="678CCF"/>
              </a:gs>
              <a:gs pos="95000">
                <a:schemeClr val="accent5">
                  <a:lumMod val="20000"/>
                  <a:lumOff val="80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a:p>
        </p:txBody>
      </p:sp>
      <p:sp>
        <p:nvSpPr>
          <p:cNvPr id="23" name="TextBox 22">
            <a:extLst>
              <a:ext uri="{FF2B5EF4-FFF2-40B4-BE49-F238E27FC236}">
                <a16:creationId xmlns:a16="http://schemas.microsoft.com/office/drawing/2014/main" id="{958AD8E8-F48B-4A4C-A686-3F025FE1B587}"/>
              </a:ext>
            </a:extLst>
          </p:cNvPr>
          <p:cNvSpPr txBox="1"/>
          <p:nvPr/>
        </p:nvSpPr>
        <p:spPr>
          <a:xfrm>
            <a:off x="2397165" y="3633340"/>
            <a:ext cx="4959349" cy="1084912"/>
          </a:xfrm>
          <a:prstGeom prst="rect">
            <a:avLst/>
          </a:prstGeom>
          <a:noFill/>
        </p:spPr>
        <p:txBody>
          <a:bodyPr wrap="square" rtlCol="0">
            <a:spAutoFit/>
          </a:bodyPr>
          <a:lstStyle/>
          <a:p>
            <a:pPr algn="ctr"/>
            <a:r>
              <a:rPr lang="en-US" sz="3225" b="1" dirty="0">
                <a:solidFill>
                  <a:schemeClr val="bg1"/>
                </a:solidFill>
                <a:latin typeface="MoolBoran" panose="020B0100010101010101" pitchFamily="34" charset="0"/>
                <a:cs typeface="MoolBoran" panose="020B0100010101010101" pitchFamily="34" charset="0"/>
              </a:rPr>
              <a:t>Printed, Folded and Uniquely Packaged Inserts in Just 3 Weeks or Less!!</a:t>
            </a:r>
          </a:p>
        </p:txBody>
      </p:sp>
      <p:sp>
        <p:nvSpPr>
          <p:cNvPr id="48" name="TextBox 47">
            <a:extLst>
              <a:ext uri="{FF2B5EF4-FFF2-40B4-BE49-F238E27FC236}">
                <a16:creationId xmlns:a16="http://schemas.microsoft.com/office/drawing/2014/main" id="{92DC458B-D703-426A-96D9-743225AF112D}"/>
              </a:ext>
            </a:extLst>
          </p:cNvPr>
          <p:cNvSpPr txBox="1"/>
          <p:nvPr/>
        </p:nvSpPr>
        <p:spPr>
          <a:xfrm>
            <a:off x="160737" y="325796"/>
            <a:ext cx="7489821" cy="892552"/>
          </a:xfrm>
          <a:prstGeom prst="rect">
            <a:avLst/>
          </a:prstGeom>
          <a:noFill/>
        </p:spPr>
        <p:txBody>
          <a:bodyPr wrap="square" rtlCol="0">
            <a:spAutoFit/>
          </a:bodyPr>
          <a:lstStyle/>
          <a:p>
            <a:pPr algn="ctr"/>
            <a:r>
              <a:rPr lang="en-US" sz="2600" dirty="0">
                <a:solidFill>
                  <a:schemeClr val="bg1"/>
                </a:solidFill>
                <a:effectLst>
                  <a:outerShdw blurRad="50800" dist="50800" dir="5400000" algn="ctr" rotWithShape="0">
                    <a:srgbClr val="05132A"/>
                  </a:outerShdw>
                </a:effectLst>
                <a:latin typeface="Arial Black" panose="020B0A04020102020204" pitchFamily="34" charset="0"/>
              </a:rPr>
              <a:t>Anti-Counterfeiting, Brand Protection &amp; Consumer Engagement</a:t>
            </a:r>
          </a:p>
        </p:txBody>
      </p:sp>
      <p:sp>
        <p:nvSpPr>
          <p:cNvPr id="8" name="TextBox 7">
            <a:extLst>
              <a:ext uri="{FF2B5EF4-FFF2-40B4-BE49-F238E27FC236}">
                <a16:creationId xmlns:a16="http://schemas.microsoft.com/office/drawing/2014/main" id="{26E0D513-0B35-4AD3-A994-26B69653EF0E}"/>
              </a:ext>
            </a:extLst>
          </p:cNvPr>
          <p:cNvSpPr txBox="1"/>
          <p:nvPr/>
        </p:nvSpPr>
        <p:spPr>
          <a:xfrm>
            <a:off x="401054" y="1714430"/>
            <a:ext cx="7023821" cy="7266092"/>
          </a:xfrm>
          <a:prstGeom prst="rect">
            <a:avLst/>
          </a:prstGeom>
          <a:noFill/>
        </p:spPr>
        <p:txBody>
          <a:bodyPr wrap="square" rtlCol="0">
            <a:spAutoFit/>
          </a:bodyPr>
          <a:lstStyle/>
          <a:p>
            <a:r>
              <a:rPr lang="en-US" sz="1600" dirty="0">
                <a:solidFill>
                  <a:srgbClr val="222222"/>
                </a:solidFill>
                <a:latin typeface="Arial Narrow" panose="020B0606020202030204" pitchFamily="34" charset="0"/>
              </a:rPr>
              <a:t>H.S. Crocker works diligently to stay current with the latest offerings in Security Printing techniques. In today’s marketplace, security printing methods have become a key component of product safety and traceability while these methods will soon be required.</a:t>
            </a:r>
          </a:p>
          <a:p>
            <a:br>
              <a:rPr lang="en-US" sz="800" dirty="0">
                <a:solidFill>
                  <a:srgbClr val="222222"/>
                </a:solidFill>
                <a:latin typeface="Arial Narrow" panose="020B0606020202030204" pitchFamily="34" charset="0"/>
              </a:rPr>
            </a:br>
            <a:r>
              <a:rPr lang="en-US" sz="1600" dirty="0">
                <a:solidFill>
                  <a:srgbClr val="222222"/>
                </a:solidFill>
                <a:latin typeface="Arial Narrow" panose="020B0606020202030204" pitchFamily="34" charset="0"/>
              </a:rPr>
              <a:t>We lead the industry in providing our customers with dynamic and effective security features. These features enable our customers to provide brand protection and marketplace confidence by ensuring product verification. Our research has positioned H.S. Crocker with the ability to offer a broad range of overt, covert and even forensic security solutions.</a:t>
            </a:r>
            <a:br>
              <a:rPr lang="en-US" sz="1600" dirty="0">
                <a:solidFill>
                  <a:srgbClr val="222222"/>
                </a:solidFill>
                <a:latin typeface="Arial Narrow" panose="020B0606020202030204" pitchFamily="34" charset="0"/>
              </a:rPr>
            </a:br>
            <a:endParaRPr lang="en-US" sz="1200" dirty="0">
              <a:solidFill>
                <a:srgbClr val="222222"/>
              </a:solidFill>
              <a:latin typeface="Arial Narrow" panose="020B0606020202030204" pitchFamily="34" charset="0"/>
            </a:endParaRPr>
          </a:p>
          <a:p>
            <a:r>
              <a:rPr lang="en-US" sz="2054" b="1" i="1" dirty="0">
                <a:solidFill>
                  <a:srgbClr val="678CCF"/>
                </a:solidFill>
                <a:latin typeface="Arial Narrow" panose="020B0606020202030204" pitchFamily="34" charset="0"/>
              </a:rPr>
              <a:t>We can assist by helping you:</a:t>
            </a:r>
          </a:p>
          <a:p>
            <a:pPr algn="l"/>
            <a:endParaRPr lang="en-US" sz="879" dirty="0">
              <a:solidFill>
                <a:srgbClr val="222222"/>
              </a:solidFill>
              <a:latin typeface="Arial Narrow" panose="020B0606020202030204" pitchFamily="34" charset="0"/>
              <a:ea typeface="Calibri" panose="020F0502020204030204" pitchFamily="34" charset="0"/>
            </a:endParaRPr>
          </a:p>
          <a:p>
            <a:pPr marL="419040" indent="-419040">
              <a:lnSpc>
                <a:spcPts val="2346"/>
              </a:lnSpc>
              <a:buFont typeface="Wingdings" panose="05000000000000000000" pitchFamily="2" charset="2"/>
              <a:buChar char="ü"/>
            </a:pPr>
            <a:r>
              <a:rPr lang="en-US" sz="1400" dirty="0">
                <a:solidFill>
                  <a:srgbClr val="222222"/>
                </a:solidFill>
                <a:latin typeface="Arial Narrow" panose="020B0606020202030204" pitchFamily="34" charset="0"/>
              </a:rPr>
              <a:t>Improve Visibility within your Chain of Custody with innovative tracking and traceability?</a:t>
            </a:r>
            <a:endParaRPr lang="en-US" sz="1400" dirty="0">
              <a:solidFill>
                <a:srgbClr val="222222"/>
              </a:solidFill>
              <a:latin typeface="Arial Narrow" panose="020B0606020202030204" pitchFamily="34" charset="0"/>
              <a:ea typeface="Calibri" panose="020F0502020204030204" pitchFamily="34" charset="0"/>
            </a:endParaRPr>
          </a:p>
          <a:p>
            <a:pPr marL="419040" indent="-419040">
              <a:lnSpc>
                <a:spcPts val="2346"/>
              </a:lnSpc>
              <a:buFont typeface="Wingdings" panose="05000000000000000000" pitchFamily="2" charset="2"/>
              <a:buChar char="ü"/>
            </a:pPr>
            <a:r>
              <a:rPr lang="en-US" sz="1400" dirty="0">
                <a:solidFill>
                  <a:srgbClr val="222222"/>
                </a:solidFill>
                <a:latin typeface="Arial Narrow" panose="020B0606020202030204" pitchFamily="34" charset="0"/>
                <a:ea typeface="Calibri" panose="020F0502020204030204" pitchFamily="34" charset="0"/>
              </a:rPr>
              <a:t>Complete traceability of materials from our supply chain and throughout our process in concert with your serialization software and variable imprinting equipment?</a:t>
            </a:r>
            <a:endParaRPr lang="en-US" sz="1400" dirty="0">
              <a:solidFill>
                <a:srgbClr val="222222"/>
              </a:solidFill>
              <a:latin typeface="Arial Narrow" panose="020B0606020202030204" pitchFamily="34" charset="0"/>
            </a:endParaRPr>
          </a:p>
          <a:p>
            <a:pPr marL="419040" indent="-419040">
              <a:lnSpc>
                <a:spcPts val="2346"/>
              </a:lnSpc>
              <a:buFont typeface="Wingdings" panose="05000000000000000000" pitchFamily="2" charset="2"/>
              <a:buChar char="ü"/>
            </a:pPr>
            <a:r>
              <a:rPr lang="en-US" sz="1400" dirty="0">
                <a:solidFill>
                  <a:srgbClr val="222222"/>
                </a:solidFill>
                <a:latin typeface="Arial Narrow" panose="020B0606020202030204" pitchFamily="34" charset="0"/>
              </a:rPr>
              <a:t>Support Blockchain Technology, IoMT Compliant Packaging and RWD?</a:t>
            </a:r>
          </a:p>
          <a:p>
            <a:pPr marL="419040" indent="-419040">
              <a:lnSpc>
                <a:spcPts val="2346"/>
              </a:lnSpc>
              <a:buFont typeface="Wingdings" panose="05000000000000000000" pitchFamily="2" charset="2"/>
              <a:buChar char="ü"/>
            </a:pPr>
            <a:r>
              <a:rPr lang="en-US" sz="1400" dirty="0">
                <a:solidFill>
                  <a:srgbClr val="222222"/>
                </a:solidFill>
                <a:latin typeface="Arial Narrow" panose="020B0606020202030204" pitchFamily="34" charset="0"/>
              </a:rPr>
              <a:t>Provide Inventive and Effective Brand Protection Solutions?</a:t>
            </a:r>
          </a:p>
          <a:p>
            <a:pPr marL="419040" indent="-419040">
              <a:lnSpc>
                <a:spcPts val="2346"/>
              </a:lnSpc>
              <a:buFont typeface="Wingdings" panose="05000000000000000000" pitchFamily="2" charset="2"/>
              <a:buChar char="ü"/>
            </a:pPr>
            <a:r>
              <a:rPr lang="en-US" sz="1400" dirty="0">
                <a:solidFill>
                  <a:srgbClr val="222222"/>
                </a:solidFill>
                <a:latin typeface="Arial Narrow" panose="020B0606020202030204" pitchFamily="34" charset="0"/>
              </a:rPr>
              <a:t>Be constantly armed with the latest information and tools necessary to maintain your FDA compliance relating to the ever-changing demand of global serialization? </a:t>
            </a:r>
          </a:p>
          <a:p>
            <a:pPr marL="419040" indent="-419040">
              <a:lnSpc>
                <a:spcPts val="2346"/>
              </a:lnSpc>
              <a:buFont typeface="Wingdings" panose="05000000000000000000" pitchFamily="2" charset="2"/>
              <a:buChar char="ü"/>
            </a:pPr>
            <a:r>
              <a:rPr lang="en-US" sz="1400" dirty="0">
                <a:solidFill>
                  <a:srgbClr val="222222"/>
                </a:solidFill>
                <a:latin typeface="Arial Narrow" panose="020B0606020202030204" pitchFamily="34" charset="0"/>
              </a:rPr>
              <a:t>Establish or increase Patient Engagement with apps, coupons and methods proving any given product’s authenticity and a link to like products?</a:t>
            </a:r>
          </a:p>
          <a:p>
            <a:pPr marL="419040" indent="-419040">
              <a:lnSpc>
                <a:spcPts val="2346"/>
              </a:lnSpc>
              <a:buFont typeface="Wingdings" panose="05000000000000000000" pitchFamily="2" charset="2"/>
              <a:buChar char="ü"/>
            </a:pPr>
            <a:r>
              <a:rPr lang="en-US" sz="1400" dirty="0">
                <a:solidFill>
                  <a:srgbClr val="222222"/>
                </a:solidFill>
                <a:latin typeface="Arial Narrow" panose="020B0606020202030204" pitchFamily="34" charset="0"/>
              </a:rPr>
              <a:t>Implement dependable Smart Labeling alternatives to monitor Biosimilars, Vaccines and other pharmaceuticals requiring Cold-Chain Logistics?</a:t>
            </a:r>
          </a:p>
          <a:p>
            <a:pPr algn="l"/>
            <a:endParaRPr lang="en-US" sz="1760" dirty="0">
              <a:latin typeface="Arial Narrow" panose="020B0606020202030204" pitchFamily="34" charset="0"/>
              <a:ea typeface="Calibri" panose="020F0502020204030204" pitchFamily="34" charset="0"/>
            </a:endParaRPr>
          </a:p>
          <a:p>
            <a:pPr marL="419040" indent="-419040">
              <a:buFont typeface="Wingdings" panose="05000000000000000000" pitchFamily="2" charset="2"/>
              <a:buChar char="ü"/>
            </a:pPr>
            <a:endParaRPr lang="en-US" sz="1760" dirty="0">
              <a:solidFill>
                <a:srgbClr val="222222"/>
              </a:solidFill>
              <a:latin typeface="Arial Narrow" panose="020B0606020202030204" pitchFamily="34" charset="0"/>
            </a:endParaRPr>
          </a:p>
          <a:p>
            <a:br>
              <a:rPr lang="en-US" sz="2640" dirty="0"/>
            </a:br>
            <a:endParaRPr lang="en-US" sz="2640" dirty="0"/>
          </a:p>
        </p:txBody>
      </p:sp>
      <p:pic>
        <p:nvPicPr>
          <p:cNvPr id="9" name="Picture 8" descr="A picture containing text, indoor, computer, person&#10;&#10;Description automatically generated">
            <a:extLst>
              <a:ext uri="{FF2B5EF4-FFF2-40B4-BE49-F238E27FC236}">
                <a16:creationId xmlns:a16="http://schemas.microsoft.com/office/drawing/2014/main" id="{A83E3B7F-FEE7-41BF-A637-D21B27ED3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685" y="7589647"/>
            <a:ext cx="2463831" cy="1657486"/>
          </a:xfrm>
          <a:prstGeom prst="rect">
            <a:avLst/>
          </a:prstGeom>
          <a:effectLst>
            <a:softEdge rad="38100"/>
          </a:effectLst>
        </p:spPr>
      </p:pic>
      <p:pic>
        <p:nvPicPr>
          <p:cNvPr id="10" name="Picture 9" descr="A doctor holding a stethoscope and a stethoscope&#10;&#10;Description automatically generated with medium confidence">
            <a:extLst>
              <a:ext uri="{FF2B5EF4-FFF2-40B4-BE49-F238E27FC236}">
                <a16:creationId xmlns:a16="http://schemas.microsoft.com/office/drawing/2014/main" id="{1F8A7BA3-CC32-45B0-B3E2-97A82D50F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36" y="7561332"/>
            <a:ext cx="2635545" cy="1685800"/>
          </a:xfrm>
          <a:prstGeom prst="rect">
            <a:avLst/>
          </a:prstGeom>
          <a:effectLst>
            <a:softEdge rad="38100"/>
          </a:effectLst>
        </p:spPr>
      </p:pic>
      <p:pic>
        <p:nvPicPr>
          <p:cNvPr id="11" name="Picture 10" descr="A picture containing text, person&#10;&#10;Description automatically generated">
            <a:extLst>
              <a:ext uri="{FF2B5EF4-FFF2-40B4-BE49-F238E27FC236}">
                <a16:creationId xmlns:a16="http://schemas.microsoft.com/office/drawing/2014/main" id="{7A41AF3A-98E9-4894-A178-2139B9831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8481" y="7561332"/>
            <a:ext cx="2505920" cy="1685800"/>
          </a:xfrm>
          <a:prstGeom prst="rect">
            <a:avLst/>
          </a:prstGeom>
          <a:effectLst>
            <a:softEdge rad="38100"/>
          </a:effectLst>
        </p:spPr>
      </p:pic>
      <p:grpSp>
        <p:nvGrpSpPr>
          <p:cNvPr id="12" name="Group 11">
            <a:extLst>
              <a:ext uri="{FF2B5EF4-FFF2-40B4-BE49-F238E27FC236}">
                <a16:creationId xmlns:a16="http://schemas.microsoft.com/office/drawing/2014/main" id="{D9B9C7EB-311C-4B0C-8FA4-30F0FCEB29AB}"/>
              </a:ext>
            </a:extLst>
          </p:cNvPr>
          <p:cNvGrpSpPr/>
          <p:nvPr/>
        </p:nvGrpSpPr>
        <p:grpSpPr>
          <a:xfrm>
            <a:off x="61785" y="9441663"/>
            <a:ext cx="7865780" cy="594049"/>
            <a:chOff x="61785" y="9441663"/>
            <a:chExt cx="7865780" cy="594049"/>
          </a:xfrm>
        </p:grpSpPr>
        <p:sp>
          <p:nvSpPr>
            <p:cNvPr id="13" name="TextBox 12">
              <a:extLst>
                <a:ext uri="{FF2B5EF4-FFF2-40B4-BE49-F238E27FC236}">
                  <a16:creationId xmlns:a16="http://schemas.microsoft.com/office/drawing/2014/main" id="{25F00C7F-98CC-49B6-BC5A-A8FE6B2B6E29}"/>
                </a:ext>
              </a:extLst>
            </p:cNvPr>
            <p:cNvSpPr txBox="1"/>
            <p:nvPr/>
          </p:nvSpPr>
          <p:spPr>
            <a:xfrm>
              <a:off x="61785" y="9758713"/>
              <a:ext cx="7865780" cy="276999"/>
            </a:xfrm>
            <a:prstGeom prst="rect">
              <a:avLst/>
            </a:prstGeom>
            <a:noFill/>
          </p:spPr>
          <p:txBody>
            <a:bodyPr wrap="square" rtlCol="0">
              <a:spAutoFit/>
            </a:bodyPr>
            <a:lstStyle/>
            <a:p>
              <a:r>
                <a:rPr lang="en-US" sz="1200" dirty="0"/>
                <a:t>400 Eagleview Blvd., Suite #106  Exton, PA 19341    (610) 458-7434   Kevin White, Sales Manager: kwhite@hscrocker.com</a:t>
              </a:r>
            </a:p>
          </p:txBody>
        </p:sp>
        <p:pic>
          <p:nvPicPr>
            <p:cNvPr id="14" name="Picture 13" descr="A picture containing logo&#10;&#10;Description automatically generated">
              <a:extLst>
                <a:ext uri="{FF2B5EF4-FFF2-40B4-BE49-F238E27FC236}">
                  <a16:creationId xmlns:a16="http://schemas.microsoft.com/office/drawing/2014/main" id="{0D7CFFF2-18DC-44DB-93B5-5B1A88AA9C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11" y="9441663"/>
              <a:ext cx="1005720" cy="314585"/>
            </a:xfrm>
            <a:prstGeom prst="rect">
              <a:avLst/>
            </a:prstGeom>
          </p:spPr>
        </p:pic>
      </p:grpSp>
    </p:spTree>
    <p:extLst>
      <p:ext uri="{BB962C8B-B14F-4D97-AF65-F5344CB8AC3E}">
        <p14:creationId xmlns:p14="http://schemas.microsoft.com/office/powerpoint/2010/main" val="851263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5819</TotalTime>
  <Words>544</Words>
  <Application>Microsoft Office PowerPoint</Application>
  <PresentationFormat>Custom</PresentationFormat>
  <Paragraphs>33</Paragraphs>
  <Slides>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vt:i4>
      </vt:variant>
    </vt:vector>
  </HeadingPairs>
  <TitlesOfParts>
    <vt:vector size="14" baseType="lpstr">
      <vt:lpstr>Arial</vt:lpstr>
      <vt:lpstr>Arial Black</vt:lpstr>
      <vt:lpstr>Arial Narrow</vt:lpstr>
      <vt:lpstr>Calibri</vt:lpstr>
      <vt:lpstr>Calibri Light</vt:lpstr>
      <vt:lpstr>Franklin Gothic Medium Cond</vt:lpstr>
      <vt:lpstr>MoolBoran</vt:lpstr>
      <vt:lpstr>Roboto</vt:lpstr>
      <vt:lpstr>Wingdings</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White</dc:creator>
  <cp:lastModifiedBy>Kevin White</cp:lastModifiedBy>
  <cp:revision>78</cp:revision>
  <dcterms:created xsi:type="dcterms:W3CDTF">2021-01-20T12:55:27Z</dcterms:created>
  <dcterms:modified xsi:type="dcterms:W3CDTF">2021-06-30T13:48:12Z</dcterms:modified>
</cp:coreProperties>
</file>